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autoCompressPictures="0">
  <p:sldMasterIdLst>
    <p:sldMasterId id="2147483768" r:id="rId1"/>
  </p:sldMasterIdLst>
  <p:notesMasterIdLst>
    <p:notesMasterId r:id="rId30"/>
  </p:notesMasterIdLst>
  <p:sldIdLst>
    <p:sldId id="256" r:id="rId2"/>
    <p:sldId id="257" r:id="rId3"/>
    <p:sldId id="263" r:id="rId4"/>
    <p:sldId id="259" r:id="rId5"/>
    <p:sldId id="260" r:id="rId6"/>
    <p:sldId id="261" r:id="rId7"/>
    <p:sldId id="258" r:id="rId8"/>
    <p:sldId id="262" r:id="rId9"/>
    <p:sldId id="264" r:id="rId10"/>
    <p:sldId id="267" r:id="rId11"/>
    <p:sldId id="266" r:id="rId12"/>
    <p:sldId id="278" r:id="rId13"/>
    <p:sldId id="279" r:id="rId14"/>
    <p:sldId id="280" r:id="rId15"/>
    <p:sldId id="281" r:id="rId16"/>
    <p:sldId id="269" r:id="rId17"/>
    <p:sldId id="282" r:id="rId18"/>
    <p:sldId id="270" r:id="rId19"/>
    <p:sldId id="283" r:id="rId20"/>
    <p:sldId id="284" r:id="rId21"/>
    <p:sldId id="285" r:id="rId22"/>
    <p:sldId id="272" r:id="rId23"/>
    <p:sldId id="273" r:id="rId24"/>
    <p:sldId id="276" r:id="rId25"/>
    <p:sldId id="271" r:id="rId26"/>
    <p:sldId id="274" r:id="rId27"/>
    <p:sldId id="277" r:id="rId28"/>
    <p:sldId id="268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17"/>
    <p:restoredTop sz="95859"/>
  </p:normalViewPr>
  <p:slideViewPr>
    <p:cSldViewPr snapToGrid="0">
      <p:cViewPr varScale="1">
        <p:scale>
          <a:sx n="107" d="100"/>
          <a:sy n="107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A179E-0658-CB46-A29C-6FCB0E0EA798}" type="datetimeFigureOut">
              <a:rPr lang="en-US" smtClean="0"/>
              <a:t>4/29/24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33849-E324-F548-95B7-F06CA342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653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C36BD9F1-FB50-DB4D-A1F3-EEB9A5A58004}" type="datetime1">
              <a:rPr lang="en-GB" smtClean="0"/>
              <a:t>29/04/2024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9FD01-0054-BF4E-BFEC-F45EBFC5D33C}" type="datetime1">
              <a:rPr lang="en-GB" smtClean="0"/>
              <a:t>29/04/2024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F5D6-9826-1641-AA2F-6A25B10F9E63}" type="datetime1">
              <a:rPr lang="en-GB" smtClean="0"/>
              <a:t>29/04/2024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B89C4-257B-4E4C-A928-326BD0C4A508}" type="datetime1">
              <a:rPr lang="en-GB" smtClean="0"/>
              <a:t>29/04/2024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37FC7B6-8A17-6E40-BFBC-32349ED43788}" type="datetime1">
              <a:rPr lang="en-GB" smtClean="0"/>
              <a:t>29/04/2024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C5FCB-87BF-9A4C-B1A1-F0CC31581258}" type="datetime1">
              <a:rPr lang="en-GB" smtClean="0"/>
              <a:t>29/04/2024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D3BCE-B432-0E41-A46B-59ADAF04C393}" type="datetime1">
              <a:rPr lang="en-GB" smtClean="0"/>
              <a:t>29/04/2024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FC371-8E2B-3E4A-A8B9-8BF0F0285561}" type="datetime1">
              <a:rPr lang="en-GB" smtClean="0"/>
              <a:t>29/04/2024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41DC0-3B18-B54C-8E07-29D75820603B}" type="datetime1">
              <a:rPr lang="en-GB" smtClean="0"/>
              <a:t>29/04/2024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530DA-04B1-7F48-BE9D-632747353196}" type="datetime1">
              <a:rPr lang="en-GB" smtClean="0"/>
              <a:t>29/04/2024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749F876F-C7E0-E74C-B90A-893BB129BE23}" type="datetime1">
              <a:rPr lang="en-GB" smtClean="0"/>
              <a:t>29/04/2024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F85D0EC-07E8-6646-BD5E-C73953A1D4E9}" type="datetime1">
              <a:rPr lang="en-GB" smtClean="0"/>
              <a:t>29/04/2024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11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9BB69-49B9-87B4-C0D8-650698320E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 err="1">
                <a:solidFill>
                  <a:schemeClr val="tx2">
                    <a:lumMod val="50000"/>
                  </a:schemeClr>
                </a:solidFill>
                <a:latin typeface="Cooper Black" panose="0208090404030B020404" pitchFamily="18" charset="77"/>
              </a:rPr>
              <a:t>Projet</a:t>
            </a:r>
            <a:r>
              <a:rPr lang="en-US" sz="4000" dirty="0">
                <a:solidFill>
                  <a:schemeClr val="tx2">
                    <a:lumMod val="50000"/>
                  </a:schemeClr>
                </a:solidFill>
                <a:latin typeface="Cooper Black" panose="0208090404030B020404" pitchFamily="18" charset="77"/>
              </a:rPr>
              <a:t> 10 : </a:t>
            </a:r>
            <a:r>
              <a:rPr lang="en-US" sz="4000" dirty="0" err="1">
                <a:solidFill>
                  <a:schemeClr val="tx2">
                    <a:lumMod val="50000"/>
                  </a:schemeClr>
                </a:solidFill>
                <a:latin typeface="Cooper Black" panose="0208090404030B020404" pitchFamily="18" charset="77"/>
              </a:rPr>
              <a:t>Détectez</a:t>
            </a:r>
            <a:r>
              <a:rPr lang="en-US" sz="4000" dirty="0">
                <a:solidFill>
                  <a:schemeClr val="tx2">
                    <a:lumMod val="50000"/>
                  </a:schemeClr>
                </a:solidFill>
                <a:latin typeface="Cooper Black" panose="0208090404030B020404" pitchFamily="18" charset="77"/>
              </a:rPr>
              <a:t> des faux billets avec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708A2F-B149-78B7-ECD7-7D426FBF89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2100" y="4180114"/>
            <a:ext cx="9070848" cy="1139069"/>
          </a:xfrm>
        </p:spPr>
        <p:txBody>
          <a:bodyPr>
            <a:normAutofit/>
          </a:bodyPr>
          <a:lstStyle/>
          <a:p>
            <a:r>
              <a:rPr lang="en-US" sz="1400" dirty="0"/>
              <a:t>By</a:t>
            </a:r>
          </a:p>
          <a:p>
            <a:endParaRPr lang="en-US" sz="1400" dirty="0"/>
          </a:p>
          <a:p>
            <a:r>
              <a:rPr lang="en-US" sz="1400" dirty="0" err="1"/>
              <a:t>Chikaodili</a:t>
            </a:r>
            <a:r>
              <a:rPr lang="en-US" sz="1400" dirty="0"/>
              <a:t> Deng 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98352AEF-643A-0636-8C63-95D1750948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18760" y="4840787"/>
            <a:ext cx="1554480" cy="319671"/>
          </a:xfrm>
        </p:spPr>
        <p:txBody>
          <a:bodyPr/>
          <a:lstStyle/>
          <a:p>
            <a:fld id="{0B44B545-01C8-9840-A2E2-0139A92D9FF4}" type="datetime1">
              <a:rPr lang="en-GB" sz="1100" smtClean="0"/>
              <a:t>29/04/2024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49986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05ABB-7802-E0A3-E8BC-35BDE880B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L'analyse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 des </a:t>
            </a:r>
            <a:r>
              <a:rPr lang="en-US" sz="3600" dirty="0" err="1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résultats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79303-74D0-DFF3-1006-66C942BCD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8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La </a:t>
            </a:r>
            <a:r>
              <a:rPr lang="en-US" sz="80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significativité</a:t>
            </a:r>
            <a:r>
              <a:rPr lang="en-US" sz="8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des </a:t>
            </a:r>
            <a:r>
              <a:rPr lang="en-US" sz="80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paramètres</a:t>
            </a:r>
            <a:endParaRPr lang="en-US" sz="8000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  <a:cs typeface="Times New Roman" panose="02020603050405020304" pitchFamily="18" charset="0"/>
            </a:endParaRPr>
          </a:p>
          <a:p>
            <a:endParaRPr lang="en-US" sz="8000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  <a:cs typeface="Times New Roman" panose="02020603050405020304" pitchFamily="18" charset="0"/>
            </a:endParaRPr>
          </a:p>
          <a:p>
            <a:r>
              <a:rPr lang="en-US" sz="80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L’atypicité</a:t>
            </a:r>
            <a:r>
              <a:rPr lang="en-US" sz="8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et </a:t>
            </a:r>
            <a:r>
              <a:rPr lang="en-US" sz="80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l’influence</a:t>
            </a:r>
            <a:r>
              <a:rPr lang="en-US" sz="8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de </a:t>
            </a:r>
            <a:r>
              <a:rPr lang="en-US" sz="80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certaines</a:t>
            </a:r>
            <a:r>
              <a:rPr lang="en-US" sz="8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</a:t>
            </a:r>
            <a:r>
              <a:rPr lang="en-US" sz="80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données</a:t>
            </a:r>
            <a:endParaRPr lang="en-US" sz="8000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  <a:cs typeface="Times New Roman" panose="02020603050405020304" pitchFamily="18" charset="0"/>
            </a:endParaRPr>
          </a:p>
          <a:p>
            <a:endParaRPr lang="en-US" sz="8000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  <a:cs typeface="Times New Roman" panose="02020603050405020304" pitchFamily="18" charset="0"/>
            </a:endParaRPr>
          </a:p>
          <a:p>
            <a:r>
              <a:rPr lang="en-US" sz="80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Vérifier</a:t>
            </a:r>
            <a:r>
              <a:rPr lang="en-US" sz="8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la </a:t>
            </a:r>
            <a:r>
              <a:rPr lang="en-US" sz="80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colinéarité</a:t>
            </a:r>
            <a:r>
              <a:rPr lang="en-US" sz="8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des variables (examine les </a:t>
            </a:r>
            <a:r>
              <a:rPr lang="en-US" sz="80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facteurs</a:t>
            </a:r>
            <a:r>
              <a:rPr lang="en-US" sz="8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</a:t>
            </a:r>
            <a:r>
              <a:rPr lang="en-US" sz="80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d’inflation</a:t>
            </a:r>
            <a:r>
              <a:rPr lang="en-US" sz="8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de la variance, FIV d’un coefficient </a:t>
            </a:r>
            <a:r>
              <a:rPr lang="en-US" sz="80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en</a:t>
            </a:r>
            <a:r>
              <a:rPr lang="en-US" sz="8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raison </a:t>
            </a:r>
            <a:r>
              <a:rPr lang="en-US" sz="80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d’une</a:t>
            </a:r>
            <a:r>
              <a:rPr lang="en-US" sz="8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relation </a:t>
            </a:r>
            <a:r>
              <a:rPr lang="en-US" sz="80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linéaire</a:t>
            </a:r>
            <a:r>
              <a:rPr lang="en-US" sz="8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entre </a:t>
            </a:r>
            <a:r>
              <a:rPr lang="en-US" sz="80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prédicteurs</a:t>
            </a:r>
            <a:r>
              <a:rPr lang="en-US" sz="8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)</a:t>
            </a:r>
          </a:p>
          <a:p>
            <a:endParaRPr lang="en-US" sz="8000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  <a:cs typeface="Times New Roman" panose="02020603050405020304" pitchFamily="18" charset="0"/>
            </a:endParaRPr>
          </a:p>
          <a:p>
            <a:r>
              <a:rPr lang="en-US" sz="8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Tester </a:t>
            </a:r>
            <a:r>
              <a:rPr lang="en-US" sz="80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l’homoscédasticité</a:t>
            </a:r>
            <a:r>
              <a:rPr lang="en-US" sz="8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(</a:t>
            </a:r>
            <a:r>
              <a:rPr lang="en-US" sz="80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Lorsque</a:t>
            </a:r>
            <a:r>
              <a:rPr lang="en-US" sz="8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des </a:t>
            </a:r>
            <a:r>
              <a:rPr lang="en-US" sz="80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erreurs</a:t>
            </a:r>
            <a:r>
              <a:rPr lang="en-US" sz="8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des variables dans les </a:t>
            </a:r>
            <a:r>
              <a:rPr lang="en-US" sz="80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modèles</a:t>
            </a:r>
            <a:r>
              <a:rPr lang="en-US" sz="8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de </a:t>
            </a:r>
            <a:r>
              <a:rPr lang="en-US" sz="80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régressioin</a:t>
            </a:r>
            <a:r>
              <a:rPr lang="en-US" sz="8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</a:t>
            </a:r>
            <a:r>
              <a:rPr lang="en-US" sz="80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est</a:t>
            </a:r>
            <a:r>
              <a:rPr lang="en-US" sz="8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la </a:t>
            </a:r>
            <a:r>
              <a:rPr lang="en-US" sz="80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même</a:t>
            </a:r>
            <a:r>
              <a:rPr lang="en-US" sz="8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pour </a:t>
            </a:r>
            <a:r>
              <a:rPr lang="en-US" sz="80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chaque</a:t>
            </a:r>
            <a:r>
              <a:rPr lang="en-US" sz="8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observation</a:t>
            </a:r>
          </a:p>
          <a:p>
            <a:pPr marL="0" indent="0">
              <a:buNone/>
            </a:pPr>
            <a:endParaRPr lang="en-US" sz="8000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  <a:cs typeface="Times New Roman" panose="02020603050405020304" pitchFamily="18" charset="0"/>
            </a:endParaRPr>
          </a:p>
          <a:p>
            <a:r>
              <a:rPr lang="en-US" sz="8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Tester la </a:t>
            </a:r>
            <a:r>
              <a:rPr lang="en-US" sz="80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normalité</a:t>
            </a:r>
            <a:r>
              <a:rPr lang="en-US" sz="8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de </a:t>
            </a:r>
            <a:r>
              <a:rPr lang="en-US" sz="80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résidus</a:t>
            </a:r>
            <a:endParaRPr lang="en-US" sz="8000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    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81F947-B522-C2B0-AC8A-6EFE3C397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47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05ABB-7802-E0A3-E8BC-35BDE880B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La </a:t>
            </a:r>
            <a:r>
              <a:rPr lang="en-US" sz="3600" dirty="0" err="1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significativité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 des </a:t>
            </a:r>
            <a:r>
              <a:rPr lang="en-US" sz="3600" dirty="0" err="1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paramètres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79303-74D0-DFF3-1006-66C942BCD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19"/>
            <a:ext cx="10058400" cy="4226243"/>
          </a:xfrm>
        </p:spPr>
        <p:txBody>
          <a:bodyPr/>
          <a:lstStyle/>
          <a:p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Sélectionner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le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modèle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par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procédure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descendante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ou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backward.</a:t>
            </a:r>
          </a:p>
          <a:p>
            <a:pPr marL="0" indent="0">
              <a:buNone/>
            </a:pPr>
            <a:endParaRPr lang="en-US" sz="2400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Un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modèle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correct doit </a:t>
            </a:r>
          </a:p>
          <a:p>
            <a:pPr marL="0" indent="0">
              <a:buNone/>
            </a:pP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avoir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des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paramètres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significatifs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sz="2400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74573F-6714-9672-3874-8A832F3CE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2103120"/>
            <a:ext cx="5562600" cy="4112286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FFB7BB6-F628-DB50-F32A-7798E0DEF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856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05ABB-7802-E0A3-E8BC-35BDE880B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L’atypicité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 et </a:t>
            </a:r>
            <a:r>
              <a:rPr lang="en-US" sz="3600" dirty="0" err="1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l’influence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 de </a:t>
            </a:r>
            <a:r>
              <a:rPr lang="en-US" sz="3600" dirty="0" err="1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certaines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 </a:t>
            </a:r>
            <a:r>
              <a:rPr lang="en-US" sz="3600" dirty="0" err="1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données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79303-74D0-DFF3-1006-66C942BCD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150" y="2103119"/>
            <a:ext cx="10553700" cy="4226243"/>
          </a:xfrm>
        </p:spPr>
        <p:txBody>
          <a:bodyPr/>
          <a:lstStyle/>
          <a:p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Rétirer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que les observations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atypiques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et influents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4D026C-38A4-1B10-17E7-D9BD5315F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487" y="2686050"/>
            <a:ext cx="3662363" cy="31871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7303F7-14B2-15F9-ABDA-8100BE2DF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2686050"/>
            <a:ext cx="3367089" cy="31968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249E9A-A88C-FB9B-774D-E86C5639B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239" y="2686050"/>
            <a:ext cx="3524248" cy="3187129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7C33C21-E076-1A9B-3CFD-9806517F5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014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05ABB-7802-E0A3-E8BC-35BDE880B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Vérifier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 la </a:t>
            </a:r>
            <a:r>
              <a:rPr lang="en-US" sz="3600" dirty="0" err="1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colinéarité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 des variables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79303-74D0-DFF3-1006-66C942BCD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19"/>
            <a:ext cx="10058400" cy="422624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Les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facteurs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d’inflation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de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la variance (FIV)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sont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moins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2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donc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il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n’y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a pas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un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problème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de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colinéarité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entre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une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variable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donnée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et </a:t>
            </a:r>
          </a:p>
          <a:p>
            <a:pPr marL="0" indent="0">
              <a:buNone/>
            </a:pP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d’autres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variables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prédictives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du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modèle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.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77C810-030A-5295-F534-E86771538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60" y="2301241"/>
            <a:ext cx="5273040" cy="336280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4AA1D27-B070-A503-7959-6B01A9BD8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61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05ABB-7802-E0A3-E8BC-35BDE880B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Tester </a:t>
            </a:r>
            <a:r>
              <a:rPr lang="en-US" sz="3600" dirty="0" err="1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l’homoscédascité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79303-74D0-DFF3-1006-66C942BCD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19"/>
            <a:ext cx="10058400" cy="422624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La variance des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résidus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ne </a:t>
            </a:r>
          </a:p>
          <a:p>
            <a:pPr marL="0" indent="0">
              <a:buNone/>
            </a:pP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peut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pas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être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considérée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comme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constante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  <a:cs typeface="Times New Roman" panose="02020603050405020304" pitchFamily="18" charset="0"/>
            </a:endParaRPr>
          </a:p>
          <a:p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L’Hétéroscédacité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endParaRPr lang="en-US" sz="2400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36582B-B1F0-D862-CBE6-7BEA713AE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2" y="4857747"/>
            <a:ext cx="5029198" cy="10972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4DD2FA-F312-BCDC-29DE-E244289A1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750" y="4857747"/>
            <a:ext cx="4693449" cy="10972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84D87F-29C3-3E36-FF29-41927BB67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750" y="2258775"/>
            <a:ext cx="4693448" cy="2510047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255B754-AB72-1E78-16BF-1DFC6798D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836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05ABB-7802-E0A3-E8BC-35BDE880B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Tester la </a:t>
            </a:r>
            <a:r>
              <a:rPr lang="en-US" sz="3600" dirty="0" err="1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normalité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 de </a:t>
            </a:r>
            <a:r>
              <a:rPr lang="en-US" sz="3600" dirty="0" err="1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résidus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79303-74D0-DFF3-1006-66C942BCD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19"/>
            <a:ext cx="10058400" cy="42262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endParaRPr lang="en-US" sz="2400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96C8CC-3FD5-AF62-E783-3A2DEC607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28481"/>
            <a:ext cx="4899421" cy="34935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18AAA3-C044-AE84-BA73-6790055E0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028481"/>
            <a:ext cx="4899421" cy="3493545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6301E7C-F65C-2063-9809-13D8825D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8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05ABB-7802-E0A3-E8BC-35BDE880B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Imputer des </a:t>
            </a:r>
            <a:r>
              <a:rPr lang="en-US" sz="3600" dirty="0" err="1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valeurs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 </a:t>
            </a:r>
            <a:r>
              <a:rPr lang="en-US" sz="3600" dirty="0" err="1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manquantes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 sur ‘margin low’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79303-74D0-DFF3-1006-66C942BCD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810474-4BA6-EA12-E03B-A8289090D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307" y="2103120"/>
            <a:ext cx="7181386" cy="1770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A8FB89-8D0C-6098-DDAA-8CB2FB6B0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307" y="3962688"/>
            <a:ext cx="7181386" cy="2072352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CC38FE5-1FE2-E111-9BD5-21E5E3175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862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05ABB-7802-E0A3-E8BC-35BDE880B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Imputer des </a:t>
            </a:r>
            <a:r>
              <a:rPr lang="en-US" sz="3600" dirty="0" err="1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valeurs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 </a:t>
            </a:r>
            <a:r>
              <a:rPr lang="en-US" sz="3600" dirty="0" err="1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manquantes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 sur ‘margin low’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79303-74D0-DFF3-1006-66C942BCD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6D31B-C204-DD6C-BF25-73D79796F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560" y="2103120"/>
            <a:ext cx="6964680" cy="24354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F9E811-6FAC-0AB4-6C5C-3717B1E25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560" y="4538546"/>
            <a:ext cx="6964680" cy="144171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D13553B-8F5B-A79F-9096-9326B7660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714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05ABB-7802-E0A3-E8BC-35BDE880B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La </a:t>
            </a:r>
            <a:r>
              <a:rPr lang="en-US" sz="3600" dirty="0" err="1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régression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 </a:t>
            </a:r>
            <a:r>
              <a:rPr lang="en-US" sz="3600" dirty="0" err="1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logistique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79303-74D0-DFF3-1006-66C942BCD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Utiliser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pour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résoudre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les</a:t>
            </a:r>
          </a:p>
          <a:p>
            <a:pPr marL="0" indent="0">
              <a:buNone/>
            </a:pP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problèmes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de classification </a:t>
            </a:r>
          </a:p>
          <a:p>
            <a:pPr marL="0" indent="0">
              <a:buNone/>
            </a:pP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binaire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avec deux classes </a:t>
            </a:r>
          </a:p>
          <a:p>
            <a:pPr marL="0" indent="0">
              <a:buNone/>
            </a:pP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possibles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. 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66BC91-C1D7-A9FD-3925-C5DEA339E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920" y="2209800"/>
            <a:ext cx="5669280" cy="312420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A8D089-0906-B146-3E31-6CDC7D11D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627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05ABB-7802-E0A3-E8BC-35BDE880B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La </a:t>
            </a:r>
            <a:r>
              <a:rPr lang="en-US" sz="3600" dirty="0" err="1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régression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 </a:t>
            </a:r>
            <a:r>
              <a:rPr lang="en-US" sz="3600" dirty="0" err="1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logistique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79303-74D0-DFF3-1006-66C942BCD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FC224B-2A92-A207-CC71-73B5FD025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435629"/>
            <a:ext cx="7772400" cy="1886989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D9D74E2-3E30-307A-9D18-0BCA0DF9C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437709-6E95-0A7B-D7C3-3260E2C01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4322618"/>
            <a:ext cx="7772401" cy="109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73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A2F4F-B7CF-CE93-9DA0-6333AFB30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Objectifs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 de la </a:t>
            </a:r>
            <a:r>
              <a:rPr lang="en-US" sz="3600" dirty="0" err="1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présentation</a:t>
            </a:r>
            <a:endParaRPr lang="en-US" sz="3600" dirty="0">
              <a:solidFill>
                <a:schemeClr val="tx2">
                  <a:lumMod val="75000"/>
                </a:schemeClr>
              </a:solidFill>
              <a:latin typeface="Cooper Black" panose="0208090404030B020404" pitchFamily="18" charset="77"/>
              <a:cs typeface="Angsana New" panose="02020603050405020304" pitchFamily="18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54298-5F24-5AAC-0D2D-EE2F5BADE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Mettre</a:t>
            </a: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en</a:t>
            </a: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place </a:t>
            </a:r>
            <a:r>
              <a:rPr lang="en-US" sz="22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une</a:t>
            </a: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modélisation</a:t>
            </a: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qui </a:t>
            </a:r>
            <a:r>
              <a:rPr lang="en-US" sz="22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sérait</a:t>
            </a: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capable </a:t>
            </a:r>
            <a:r>
              <a:rPr lang="en-US" sz="22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d'identifier</a:t>
            </a: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automatiquement</a:t>
            </a: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les </a:t>
            </a:r>
            <a:r>
              <a:rPr lang="en-US" sz="22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vraies</a:t>
            </a: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des faux billets</a:t>
            </a:r>
          </a:p>
          <a:p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1. Une </a:t>
            </a:r>
            <a:r>
              <a:rPr lang="en-US" sz="22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analyse</a:t>
            </a: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exploratoire</a:t>
            </a: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et descriptive des </a:t>
            </a:r>
            <a:r>
              <a:rPr lang="en-US" sz="22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données</a:t>
            </a: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réaliser</a:t>
            </a: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la </a:t>
            </a:r>
            <a:r>
              <a:rPr lang="en-US" sz="22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régression</a:t>
            </a: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linéaire</a:t>
            </a: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afin</a:t>
            </a: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de </a:t>
            </a:r>
            <a:r>
              <a:rPr lang="en-US" sz="22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combler</a:t>
            </a: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des </a:t>
            </a:r>
            <a:r>
              <a:rPr lang="en-US" sz="22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valeurs</a:t>
            </a: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manquantes</a:t>
            </a: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.</a:t>
            </a:r>
          </a:p>
          <a:p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2. </a:t>
            </a:r>
            <a:r>
              <a:rPr lang="en-US" sz="22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Mettre</a:t>
            </a: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en</a:t>
            </a: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concurrence 2 </a:t>
            </a:r>
            <a:r>
              <a:rPr lang="en-US" sz="22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méthodes</a:t>
            </a: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de </a:t>
            </a:r>
            <a:r>
              <a:rPr lang="en-US" sz="22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prédiction</a:t>
            </a: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: 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	a.) Une </a:t>
            </a:r>
            <a:r>
              <a:rPr lang="en-US" sz="22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régression</a:t>
            </a: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logistique</a:t>
            </a: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classique</a:t>
            </a:r>
            <a:endParaRPr lang="en-US" sz="2200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	b.) Un K-Means, </a:t>
            </a:r>
            <a:r>
              <a:rPr lang="en-US" sz="22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duquel</a:t>
            </a: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seront</a:t>
            </a: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utilisés</a:t>
            </a: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les </a:t>
            </a:r>
            <a:r>
              <a:rPr lang="en-US" sz="22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centroïdes</a:t>
            </a: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pour 	</a:t>
            </a:r>
            <a:r>
              <a:rPr lang="en-US" sz="22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réaliser</a:t>
            </a: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la prediction</a:t>
            </a:r>
          </a:p>
          <a:p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3. Des matrices de confusion pour des </a:t>
            </a:r>
            <a:r>
              <a:rPr lang="en-US" sz="22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évaluations</a:t>
            </a: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optimales</a:t>
            </a: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des </a:t>
            </a:r>
            <a:r>
              <a:rPr lang="en-US" sz="22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modèles</a:t>
            </a: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72C8A70-F40A-76E5-455C-37A9414B5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197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05ABB-7802-E0A3-E8BC-35BDE880B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La </a:t>
            </a:r>
            <a:r>
              <a:rPr lang="en-US" sz="3600" dirty="0" err="1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régression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 </a:t>
            </a:r>
            <a:r>
              <a:rPr lang="en-US" sz="3600" dirty="0" err="1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logistique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79303-74D0-DFF3-1006-66C942BCD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92648C-53D8-E322-C663-11BB979CA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351314"/>
            <a:ext cx="7772400" cy="332509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D4A2112-4D09-2512-7C00-5FF1CC995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830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05ABB-7802-E0A3-E8BC-35BDE880B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La </a:t>
            </a:r>
            <a:r>
              <a:rPr lang="en-US" sz="3600" dirty="0" err="1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régression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 </a:t>
            </a:r>
            <a:r>
              <a:rPr lang="en-US" sz="3600" dirty="0" err="1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logistique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79303-74D0-DFF3-1006-66C942BCD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4ECC74-BE71-F32B-2BF2-2FFC5B757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103120"/>
            <a:ext cx="4907282" cy="393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93A161-4F34-2632-F689-F121E2B6E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1" y="2103119"/>
            <a:ext cx="4907280" cy="393192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C8C4CA9-6A25-1EDB-BA7D-D72BF415F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937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05ABB-7802-E0A3-E8BC-35BDE880B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La </a:t>
            </a:r>
            <a:r>
              <a:rPr lang="en-US" sz="3600" dirty="0" err="1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matrice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 de confusion de regression </a:t>
            </a:r>
            <a:r>
              <a:rPr lang="en-US" sz="3600" dirty="0" err="1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logistique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79303-74D0-DFF3-1006-66C942BCD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Elle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est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un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outil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pour</a:t>
            </a:r>
          </a:p>
          <a:p>
            <a:pPr marL="0" indent="0">
              <a:buNone/>
            </a:pP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évaluer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et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résumer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la performance d’un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modèle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de classification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en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comparant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les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valeurs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réelles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et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les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valeurs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prédites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1B977B-441A-4330-8A44-920160EE0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2103120"/>
            <a:ext cx="5181600" cy="393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8BD519-A0A6-C4D7-7B82-4DC9E951E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5090160"/>
            <a:ext cx="4585855" cy="94488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4B08D2E-C211-B691-E265-71191DE44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989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05ABB-7802-E0A3-E8BC-35BDE880B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Le </a:t>
            </a:r>
            <a:r>
              <a:rPr lang="en-US" sz="3600" dirty="0" err="1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courbe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 ROC </a:t>
            </a:r>
            <a:br>
              <a:rPr lang="en-US" sz="36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</a:b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(Receiver-Operator Characteristic)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79303-74D0-DFF3-1006-66C942BCD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Le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corbe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ROC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permet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de</a:t>
            </a:r>
          </a:p>
          <a:p>
            <a:pPr marL="0" indent="0">
              <a:buNone/>
            </a:pP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visualiser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comment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la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spécificité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et la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sensibilité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d’un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modèle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évolue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en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fonction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de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ce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seuil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FAADE7-7D99-BBC7-71DB-78FCE0F67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2103120"/>
            <a:ext cx="5486400" cy="393192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7CEC182-C58C-B643-8D80-1147D1F52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999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05ABB-7802-E0A3-E8BC-35BDE880B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Algorithme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 de regression </a:t>
            </a:r>
            <a:r>
              <a:rPr lang="en-US" sz="3600" dirty="0" err="1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logistique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 pour la detection des faux billets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79303-74D0-DFF3-1006-66C942BCD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B41DE1-40DF-6939-8D8F-DD537C085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190" y="2103121"/>
            <a:ext cx="7772400" cy="382524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9E2088B-7455-8C96-BA74-961F0B917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236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05ABB-7802-E0A3-E8BC-35BDE880B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Réaliser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 </a:t>
            </a:r>
            <a:r>
              <a:rPr lang="en-US" sz="3600" dirty="0" err="1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une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 prediction </a:t>
            </a:r>
            <a:r>
              <a:rPr lang="en-US" sz="3600" dirty="0" err="1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utilisant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 les </a:t>
            </a:r>
            <a:r>
              <a:rPr lang="en-US" sz="3600" dirty="0" err="1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centroïdes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 de K-Means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79303-74D0-DFF3-1006-66C942BCD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4E705F-0EDF-8A65-B498-D5D0E2D6E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961" y="2103121"/>
            <a:ext cx="4930239" cy="41122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635D31-3E4D-EA84-65FB-73F4A4368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103121"/>
            <a:ext cx="4930239" cy="411228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C636A63-42A5-88AF-734F-C0C1DEC5F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3464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05ABB-7802-E0A3-E8BC-35BDE880B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La </a:t>
            </a:r>
            <a:r>
              <a:rPr lang="en-US" sz="3600" dirty="0" err="1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matrice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 de confusion du </a:t>
            </a:r>
            <a:r>
              <a:rPr lang="en-US" sz="3600" dirty="0" err="1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kmeans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79303-74D0-DFF3-1006-66C942BCD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A8A92-A127-8679-176D-E052C357E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103120"/>
            <a:ext cx="4569320" cy="28640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8A9443-902C-1F98-80EB-8EECF7BC6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967132"/>
            <a:ext cx="4569320" cy="11090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42CBDE-3D0A-2B8D-B3AD-9F59F592C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826" y="2123674"/>
            <a:ext cx="5107668" cy="3931920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BE8FE628-DC0D-5863-63D3-C0F05D9AC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3640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05ABB-7802-E0A3-E8BC-35BDE880B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Algorithme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 de K-Means pour la detection des faux billets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79303-74D0-DFF3-1006-66C942BCD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35F9F75-CAE7-A8FE-06DD-F5E8A00ED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E51871-73D7-3213-8B74-9F760B47B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103120"/>
            <a:ext cx="7772400" cy="12141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C3B139-00B6-0A37-AAB3-743C76726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317268"/>
            <a:ext cx="7772400" cy="271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710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79303-74D0-DFF3-1006-66C942BCD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BFF00A-6892-F69F-EF36-5505CD4E4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560" y="2103120"/>
            <a:ext cx="8915400" cy="39319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58A0D9-62F9-9DB2-79FA-F97F6B9A29EA}"/>
              </a:ext>
            </a:extLst>
          </p:cNvPr>
          <p:cNvSpPr txBox="1"/>
          <p:nvPr/>
        </p:nvSpPr>
        <p:spPr>
          <a:xfrm>
            <a:off x="3963256" y="1150203"/>
            <a:ext cx="46160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tx2">
                    <a:lumMod val="50000"/>
                  </a:schemeClr>
                </a:solidFill>
                <a:latin typeface="Cooper Black" panose="0208090404030B020404" pitchFamily="18" charset="77"/>
              </a:rPr>
              <a:t>Merci </a:t>
            </a:r>
            <a:r>
              <a:rPr lang="en-US" sz="4800" dirty="0" err="1">
                <a:solidFill>
                  <a:schemeClr val="tx2">
                    <a:lumMod val="50000"/>
                  </a:schemeClr>
                </a:solidFill>
                <a:latin typeface="Cooper Black" panose="0208090404030B020404" pitchFamily="18" charset="77"/>
              </a:rPr>
              <a:t>à</a:t>
            </a:r>
            <a:r>
              <a:rPr lang="en-US" sz="4800" dirty="0">
                <a:solidFill>
                  <a:schemeClr val="tx2">
                    <a:lumMod val="50000"/>
                  </a:schemeClr>
                </a:solidFill>
                <a:latin typeface="Cooper Black" panose="0208090404030B020404" pitchFamily="18" charset="77"/>
              </a:rPr>
              <a:t> </a:t>
            </a:r>
            <a:r>
              <a:rPr lang="en-US" sz="4800" dirty="0" err="1">
                <a:solidFill>
                  <a:schemeClr val="tx2">
                    <a:lumMod val="50000"/>
                  </a:schemeClr>
                </a:solidFill>
                <a:latin typeface="Cooper Black" panose="0208090404030B020404" pitchFamily="18" charset="77"/>
              </a:rPr>
              <a:t>Tous</a:t>
            </a:r>
            <a:r>
              <a:rPr lang="en-US" sz="4800" dirty="0">
                <a:solidFill>
                  <a:schemeClr val="tx2">
                    <a:lumMod val="50000"/>
                  </a:schemeClr>
                </a:solidFill>
                <a:latin typeface="Cooper Black" panose="0208090404030B020404" pitchFamily="18" charset="77"/>
              </a:rPr>
              <a:t>!!!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46BAF4-B422-8A33-AEC3-545B03F18DE6}"/>
              </a:ext>
            </a:extLst>
          </p:cNvPr>
          <p:cNvSpPr txBox="1"/>
          <p:nvPr/>
        </p:nvSpPr>
        <p:spPr>
          <a:xfrm>
            <a:off x="2174270" y="4685883"/>
            <a:ext cx="4616007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unset" dir="t"/>
            </a:scene3d>
            <a:sp3d contourW="139700" prstMaterial="translucentPowder">
              <a:contourClr>
                <a:schemeClr val="tx2">
                  <a:lumMod val="20000"/>
                  <a:lumOff val="80000"/>
                </a:schemeClr>
              </a:contourClr>
            </a:sp3d>
          </a:bodyPr>
          <a:lstStyle/>
          <a:p>
            <a:r>
              <a:rPr lang="en-US" sz="4800" dirty="0">
                <a:solidFill>
                  <a:srgbClr val="7030A0"/>
                </a:solidFill>
                <a:latin typeface="Cooper Black" panose="0208090404030B020404" pitchFamily="18" charset="77"/>
              </a:rPr>
              <a:t>Merci </a:t>
            </a:r>
            <a:r>
              <a:rPr lang="en-US" sz="4800" dirty="0" err="1">
                <a:solidFill>
                  <a:srgbClr val="7030A0"/>
                </a:solidFill>
                <a:latin typeface="Cooper Black" panose="0208090404030B020404" pitchFamily="18" charset="77"/>
              </a:rPr>
              <a:t>à</a:t>
            </a:r>
            <a:r>
              <a:rPr lang="en-US" sz="4800" dirty="0">
                <a:solidFill>
                  <a:srgbClr val="7030A0"/>
                </a:solidFill>
                <a:latin typeface="Cooper Black" panose="0208090404030B020404" pitchFamily="18" charset="77"/>
              </a:rPr>
              <a:t> </a:t>
            </a:r>
            <a:r>
              <a:rPr lang="en-US" sz="4800" dirty="0" err="1">
                <a:solidFill>
                  <a:srgbClr val="7030A0"/>
                </a:solidFill>
                <a:latin typeface="Cooper Black" panose="0208090404030B020404" pitchFamily="18" charset="77"/>
              </a:rPr>
              <a:t>Tous</a:t>
            </a:r>
            <a:r>
              <a:rPr lang="en-US" sz="4800" dirty="0">
                <a:solidFill>
                  <a:srgbClr val="7030A0"/>
                </a:solidFill>
                <a:latin typeface="Cooper Black" panose="0208090404030B020404" pitchFamily="18" charset="77"/>
              </a:rPr>
              <a:t>!!!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3C0B87-CC46-270B-E5DA-634B3E2D5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871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05ABB-7802-E0A3-E8BC-35BDE880B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Pré-traitement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 des </a:t>
            </a:r>
            <a:r>
              <a:rPr lang="en-US" sz="3600" dirty="0" err="1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données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79303-74D0-DFF3-1006-66C942BCD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Télécharger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des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librairies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Importer de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fichier</a:t>
            </a:r>
            <a:r>
              <a:rPr lang="en-US" sz="2400" i="1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‘billets</a:t>
            </a:r>
            <a:r>
              <a:rPr lang="en-US" sz="2400" i="1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’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en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CSV</a:t>
            </a:r>
          </a:p>
          <a:p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Chercher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des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doublons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  <a:cs typeface="Times New Roman" panose="02020603050405020304" pitchFamily="18" charset="0"/>
            </a:endParaRPr>
          </a:p>
          <a:p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Enlever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des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valeurs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aberrantes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‘outliers’ 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avec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zscore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  <a:cs typeface="Times New Roman" panose="02020603050405020304" pitchFamily="18" charset="0"/>
            </a:endParaRPr>
          </a:p>
          <a:p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Créer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un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DataFrame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de 37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valeurs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manquantes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dans </a:t>
            </a:r>
            <a:r>
              <a:rPr lang="en-US" sz="2400" i="1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‘</a:t>
            </a:r>
            <a:r>
              <a:rPr lang="en-US" sz="2400" i="1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margin_low</a:t>
            </a:r>
            <a:r>
              <a:rPr lang="en-US" sz="2400" i="1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’</a:t>
            </a:r>
          </a:p>
          <a:p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Utiliser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la regression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linéaire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pour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prédire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des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valeurs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manquantes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6A405EE-9B85-45FC-189A-ED5C6C7D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176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64484-576F-B073-87A6-09D936722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Repartition des </a:t>
            </a:r>
            <a:r>
              <a:rPr lang="en-US" sz="3600" dirty="0" err="1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données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501C3-298C-10AE-30BC-13C8301DE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La repartition des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données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avec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un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diagramme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en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camembert</a:t>
            </a:r>
          </a:p>
          <a:p>
            <a:pPr marL="0" indent="0">
              <a:buNone/>
            </a:pPr>
            <a:endParaRPr lang="en-US" sz="2400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  <a:cs typeface="Times New Roman" panose="02020603050405020304" pitchFamily="18" charset="0"/>
            </a:endParaRPr>
          </a:p>
          <a:p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is_genuine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(True) =66.7%</a:t>
            </a:r>
          </a:p>
          <a:p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is_genuine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(False) = 33.3%</a:t>
            </a:r>
          </a:p>
          <a:p>
            <a:pPr marL="0" indent="0">
              <a:buNone/>
            </a:pPr>
            <a:endParaRPr lang="en-US" sz="2400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2E3D83-3C90-8E94-31DC-ABE4618C1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263" y="2103120"/>
            <a:ext cx="4452937" cy="393192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1C241A-5624-BD4D-DD9C-4CCFD8398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193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2D794-4EF3-72A9-F1CE-26D858C85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Distribution des </a:t>
            </a:r>
            <a:r>
              <a:rPr lang="en-US" sz="3600" dirty="0" err="1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données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 avec des </a:t>
            </a:r>
            <a:r>
              <a:rPr lang="en-US" sz="3600" dirty="0" err="1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histogrammes</a:t>
            </a:r>
            <a:endParaRPr lang="en-US" sz="36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406A140-59DE-B87B-33A9-5047DF0BF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D8F70E-1AD4-38E2-F7C8-872765B00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6" y="2014194"/>
            <a:ext cx="3313213" cy="3305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7705D7-D768-B79A-378B-987BFDEE1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657" y="5320145"/>
            <a:ext cx="3313212" cy="8952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D51CD1-081C-3B8F-6401-46E3B63A7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870" y="2014194"/>
            <a:ext cx="3431968" cy="33059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C20C0E-36D0-6255-CCF8-60E79B6C5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69" y="5320143"/>
            <a:ext cx="3431967" cy="8952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465E81-D02A-5E4B-DACB-85CB73E85D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0840" y="2014192"/>
            <a:ext cx="3313208" cy="33059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5712F5-A1FD-D090-262F-CBBAE08607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0836" y="5320140"/>
            <a:ext cx="3313212" cy="89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170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E7D1D-054C-E2BD-4BAB-F88CA749A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Distribution des </a:t>
            </a:r>
            <a:r>
              <a:rPr lang="en-US" sz="3600" dirty="0" err="1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données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 avec de </a:t>
            </a:r>
            <a:r>
              <a:rPr lang="en-US" sz="3600" dirty="0" err="1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boîte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 </a:t>
            </a:r>
            <a:r>
              <a:rPr lang="en-US" sz="3600" dirty="0" err="1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à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 moustaches</a:t>
            </a:r>
            <a:endParaRPr lang="en-US" sz="36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876C88-EC50-C10A-3604-C18A3AE13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B192CE-2325-53F3-AFB5-AEFD2A59C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299" y="2014195"/>
            <a:ext cx="8688582" cy="420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288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05ABB-7802-E0A3-E8BC-35BDE880B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Matrice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 de la </a:t>
            </a:r>
            <a:r>
              <a:rPr lang="en-US" sz="3600" dirty="0" err="1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corrélation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79303-74D0-DFF3-1006-66C942BCD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C45156-2E80-ABF2-BED3-17DFB450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599" y="2103120"/>
            <a:ext cx="7500939" cy="393192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6D2DFA-EA4E-2737-323D-E1FDB668B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468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05ABB-7802-E0A3-E8BC-35BDE880B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Régression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 </a:t>
            </a:r>
            <a:r>
              <a:rPr lang="en-US" sz="3600" dirty="0" err="1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linéaire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 multiple</a:t>
            </a:r>
            <a:br>
              <a:rPr lang="en-US" sz="36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</a:b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79303-74D0-DFF3-1006-66C942BCD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178258"/>
          </a:xfrm>
        </p:spPr>
        <p:txBody>
          <a:bodyPr/>
          <a:lstStyle/>
          <a:p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Evaluer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une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relation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linéaire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entre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une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variable y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à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expliquer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et des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plusieurs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variables </a:t>
            </a:r>
          </a:p>
          <a:p>
            <a:pPr marL="0" indent="0">
              <a:buNone/>
            </a:pP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explicatives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X. 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BC593EB-8F3E-9DE2-5A71-F00BB3CDE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320" y="2080167"/>
            <a:ext cx="5135880" cy="9115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4B10007-6681-971E-6F73-CEDB79D2F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320" y="3224408"/>
            <a:ext cx="5135880" cy="9115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55DAD64-34AE-7704-D601-7E25B2A0A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320" y="4368649"/>
            <a:ext cx="5135880" cy="1287147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7E0BEC-9638-B8FE-3906-07D300AF6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695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05ABB-7802-E0A3-E8BC-35BDE880B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Régression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 </a:t>
            </a:r>
            <a:r>
              <a:rPr lang="en-US" sz="3600" dirty="0" err="1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linéaire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Angsana New" panose="02020603050405020304" pitchFamily="18" charset="-34"/>
              </a:rPr>
              <a:t> multiple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79303-74D0-DFF3-1006-66C942BCD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Le coefficient de determination, R2= 0.48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(le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carré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de la correlation de Pearson entre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des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valeurs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prédites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et varies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valeurs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MSE, le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carré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moyen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des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erreurs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= 0.21 </a:t>
            </a:r>
          </a:p>
          <a:p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RMSE,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l’erreur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quadratique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moyen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= 0.46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  (la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racine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moyenne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de MSE)</a:t>
            </a:r>
          </a:p>
          <a:p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MAPE,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l’erreur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absolue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moyenne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en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 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pourcentage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 = 0.08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  <a:cs typeface="Times New Roman" panose="02020603050405020304" pitchFamily="18" charset="0"/>
              </a:rPr>
              <a:t>			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CBEB43-7988-9BB6-07EA-51E9BCF66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920" y="2103120"/>
            <a:ext cx="4526280" cy="17612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60FE04-E89B-A519-70B7-882523391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920" y="4100538"/>
            <a:ext cx="4526280" cy="1934502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7286B5-9875-53B2-E44F-B0917656D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8446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Savon</Template>
  <TotalTime>18458</TotalTime>
  <Words>606</Words>
  <Application>Microsoft Macintosh PowerPoint</Application>
  <PresentationFormat>Widescreen</PresentationFormat>
  <Paragraphs>154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 Rounded MT Bold</vt:lpstr>
      <vt:lpstr>Calibri</vt:lpstr>
      <vt:lpstr>Century Gothic</vt:lpstr>
      <vt:lpstr>Cooper Black</vt:lpstr>
      <vt:lpstr>Garamond</vt:lpstr>
      <vt:lpstr>Savon</vt:lpstr>
      <vt:lpstr>Projet 10 : Détectez des faux billets avec Python</vt:lpstr>
      <vt:lpstr>Objectifs de la présentation</vt:lpstr>
      <vt:lpstr>Pré-traitement des données</vt:lpstr>
      <vt:lpstr>Repartition des données</vt:lpstr>
      <vt:lpstr>Distribution des données avec des histogrammes</vt:lpstr>
      <vt:lpstr>Distribution des données avec de boîte à moustaches</vt:lpstr>
      <vt:lpstr>Matrice de la corrélation</vt:lpstr>
      <vt:lpstr>Régression linéaire multiple </vt:lpstr>
      <vt:lpstr>Régression linéaire multiple</vt:lpstr>
      <vt:lpstr>L'analyse des résultats</vt:lpstr>
      <vt:lpstr>La significativité des paramètres</vt:lpstr>
      <vt:lpstr>L’atypicité et l’influence de certaines données</vt:lpstr>
      <vt:lpstr>Vérifier la colinéarité des variables</vt:lpstr>
      <vt:lpstr>Tester l’homoscédascité</vt:lpstr>
      <vt:lpstr>Tester la normalité de résidus</vt:lpstr>
      <vt:lpstr>Imputer des valeurs manquantes sur ‘margin low’</vt:lpstr>
      <vt:lpstr>Imputer des valeurs manquantes sur ‘margin low’</vt:lpstr>
      <vt:lpstr>La régression logistique</vt:lpstr>
      <vt:lpstr>La régression logistique</vt:lpstr>
      <vt:lpstr>La régression logistique</vt:lpstr>
      <vt:lpstr>La régression logistique</vt:lpstr>
      <vt:lpstr>La matrice de confusion de regression logistique</vt:lpstr>
      <vt:lpstr>Le courbe ROC  (Receiver-Operator Characteristic)</vt:lpstr>
      <vt:lpstr>Algorithme de regression logistique pour la detection des faux billets</vt:lpstr>
      <vt:lpstr>Réaliser une prediction utilisant les centroïdes de K-Means</vt:lpstr>
      <vt:lpstr>La matrice de confusion du kmeans</vt:lpstr>
      <vt:lpstr>Algorithme de K-Means pour la detection des faux billets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10 : Détectez des faux billets avec Python</dc:title>
  <dc:creator>Chika Mchikky</dc:creator>
  <cp:lastModifiedBy>Chika Mchikky</cp:lastModifiedBy>
  <cp:revision>13</cp:revision>
  <dcterms:created xsi:type="dcterms:W3CDTF">2024-03-27T13:38:16Z</dcterms:created>
  <dcterms:modified xsi:type="dcterms:W3CDTF">2024-05-03T10:43:08Z</dcterms:modified>
</cp:coreProperties>
</file>